
<file path=[Content_Types].xml><?xml version="1.0" encoding="utf-8"?>
<Types xmlns="http://schemas.openxmlformats.org/package/2006/content-types">
  <Default Extension="avi" ContentType="video/x-msvideo"/>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7" r:id="rId10"/>
    <p:sldId id="268" r:id="rId11"/>
    <p:sldId id="269" r:id="rId12"/>
    <p:sldId id="270" r:id="rId13"/>
    <p:sldId id="272" r:id="rId14"/>
    <p:sldId id="264" r:id="rId15"/>
    <p:sldId id="265" r:id="rId16"/>
    <p:sldId id="266" r:id="rId17"/>
    <p:sldId id="271" r:id="rId18"/>
    <p:sldId id="273" r:id="rId19"/>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3" d="100"/>
          <a:sy n="113" d="100"/>
        </p:scale>
        <p:origin x="51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media1.avi>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D2C2A90-F11A-45D8-849F-63F04B324849}"/>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DF65A99C-DF50-47BD-8C97-679BD19F87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24A2539C-55AE-4CB8-8BC6-64ECB0FB3950}"/>
              </a:ext>
            </a:extLst>
          </p:cNvPr>
          <p:cNvSpPr>
            <a:spLocks noGrp="1"/>
          </p:cNvSpPr>
          <p:nvPr>
            <p:ph type="dt" sz="half" idx="10"/>
          </p:nvPr>
        </p:nvSpPr>
        <p:spPr/>
        <p:txBody>
          <a:bodyPr/>
          <a:lstStyle/>
          <a:p>
            <a:fld id="{04DC5266-403B-4AD7-808E-CAC6B79E311F}"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93EA2B9D-4E77-41C5-A810-7FDE7EB45979}"/>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69332ED8-0599-402A-8FEF-BB617CAA52F0}"/>
              </a:ext>
            </a:extLst>
          </p:cNvPr>
          <p:cNvSpPr>
            <a:spLocks noGrp="1"/>
          </p:cNvSpPr>
          <p:nvPr>
            <p:ph type="sldNum" sz="quarter" idx="12"/>
          </p:nvPr>
        </p:nvSpPr>
        <p:spPr/>
        <p:txBody>
          <a:body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3321633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39C1B1A-2BF2-48D2-843B-203FDF60BDB9}"/>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5BCC7892-1D37-4BCF-80AB-15DAB9215EF8}"/>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B4D08288-FCC5-46A1-8069-8E9EE1C955A8}"/>
              </a:ext>
            </a:extLst>
          </p:cNvPr>
          <p:cNvSpPr>
            <a:spLocks noGrp="1"/>
          </p:cNvSpPr>
          <p:nvPr>
            <p:ph type="dt" sz="half" idx="10"/>
          </p:nvPr>
        </p:nvSpPr>
        <p:spPr/>
        <p:txBody>
          <a:bodyPr/>
          <a:lstStyle/>
          <a:p>
            <a:fld id="{04DC5266-403B-4AD7-808E-CAC6B79E311F}"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E3AC9CC9-9520-4F0D-AF1F-3B98CE391F22}"/>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7DB3F691-977B-4293-A56E-1A9182221154}"/>
              </a:ext>
            </a:extLst>
          </p:cNvPr>
          <p:cNvSpPr>
            <a:spLocks noGrp="1"/>
          </p:cNvSpPr>
          <p:nvPr>
            <p:ph type="sldNum" sz="quarter" idx="12"/>
          </p:nvPr>
        </p:nvSpPr>
        <p:spPr/>
        <p:txBody>
          <a:body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2937015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B156EAD1-1C60-47A1-B505-182A216FA28E}"/>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6AB6DC88-EB84-4D67-AB35-83FE77FB2DA4}"/>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EE6ACF05-B48F-49F8-9EE0-7D1C4D173F72}"/>
              </a:ext>
            </a:extLst>
          </p:cNvPr>
          <p:cNvSpPr>
            <a:spLocks noGrp="1"/>
          </p:cNvSpPr>
          <p:nvPr>
            <p:ph type="dt" sz="half" idx="10"/>
          </p:nvPr>
        </p:nvSpPr>
        <p:spPr/>
        <p:txBody>
          <a:bodyPr/>
          <a:lstStyle/>
          <a:p>
            <a:fld id="{04DC5266-403B-4AD7-808E-CAC6B79E311F}"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A6B0DCA1-E75E-45A8-8A00-802C29066E24}"/>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7BF6A6D2-524F-4056-8E8F-DB134659912B}"/>
              </a:ext>
            </a:extLst>
          </p:cNvPr>
          <p:cNvSpPr>
            <a:spLocks noGrp="1"/>
          </p:cNvSpPr>
          <p:nvPr>
            <p:ph type="sldNum" sz="quarter" idx="12"/>
          </p:nvPr>
        </p:nvSpPr>
        <p:spPr/>
        <p:txBody>
          <a:body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2016069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BC821C0C-98FC-4CBF-A4B2-C9AF6AE8F80B}"/>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488C9B1A-3809-4FD5-9150-5783203371E1}"/>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0DEDD326-2B46-49AD-90A9-81091836824C}"/>
              </a:ext>
            </a:extLst>
          </p:cNvPr>
          <p:cNvSpPr>
            <a:spLocks noGrp="1"/>
          </p:cNvSpPr>
          <p:nvPr>
            <p:ph type="dt" sz="half" idx="10"/>
          </p:nvPr>
        </p:nvSpPr>
        <p:spPr/>
        <p:txBody>
          <a:bodyPr/>
          <a:lstStyle/>
          <a:p>
            <a:fld id="{04DC5266-403B-4AD7-808E-CAC6B79E311F}"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04DFB6EA-1B80-4671-990E-9FA43776D89E}"/>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0F2BBCC0-9F5A-4217-AE79-FFB19414CE06}"/>
              </a:ext>
            </a:extLst>
          </p:cNvPr>
          <p:cNvSpPr>
            <a:spLocks noGrp="1"/>
          </p:cNvSpPr>
          <p:nvPr>
            <p:ph type="sldNum" sz="quarter" idx="12"/>
          </p:nvPr>
        </p:nvSpPr>
        <p:spPr/>
        <p:txBody>
          <a:body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3457892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29C4B48-97B0-43D3-9419-CF418FF75979}"/>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6F32D5F5-DB1B-4A5F-A136-9D23F0DE0EA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CE9B0E01-EF6B-44FC-A0E5-66A101334CCF}"/>
              </a:ext>
            </a:extLst>
          </p:cNvPr>
          <p:cNvSpPr>
            <a:spLocks noGrp="1"/>
          </p:cNvSpPr>
          <p:nvPr>
            <p:ph type="dt" sz="half" idx="10"/>
          </p:nvPr>
        </p:nvSpPr>
        <p:spPr/>
        <p:txBody>
          <a:bodyPr/>
          <a:lstStyle/>
          <a:p>
            <a:fld id="{04DC5266-403B-4AD7-808E-CAC6B79E311F}"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2AB287C6-A906-45C1-A1C3-796BA78E413C}"/>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382CB296-D9CF-48F4-A9A6-04993639DF14}"/>
              </a:ext>
            </a:extLst>
          </p:cNvPr>
          <p:cNvSpPr>
            <a:spLocks noGrp="1"/>
          </p:cNvSpPr>
          <p:nvPr>
            <p:ph type="sldNum" sz="quarter" idx="12"/>
          </p:nvPr>
        </p:nvSpPr>
        <p:spPr/>
        <p:txBody>
          <a:body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8816360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B98F6FCE-056C-4E59-9A89-1D1592016055}"/>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F31361B3-9494-4B9C-BCF6-594ED5332200}"/>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F2004A96-5953-48BC-82F3-64D993ECA23D}"/>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879B3B7B-8073-416C-B0A0-015E54100F86}"/>
              </a:ext>
            </a:extLst>
          </p:cNvPr>
          <p:cNvSpPr>
            <a:spLocks noGrp="1"/>
          </p:cNvSpPr>
          <p:nvPr>
            <p:ph type="dt" sz="half" idx="10"/>
          </p:nvPr>
        </p:nvSpPr>
        <p:spPr/>
        <p:txBody>
          <a:bodyPr/>
          <a:lstStyle/>
          <a:p>
            <a:fld id="{04DC5266-403B-4AD7-808E-CAC6B79E311F}" type="datetimeFigureOut">
              <a:rPr lang="ko-KR" altLang="en-US" smtClean="0"/>
              <a:t>2025-07-30</a:t>
            </a:fld>
            <a:endParaRPr lang="ko-KR" altLang="en-US"/>
          </a:p>
        </p:txBody>
      </p:sp>
      <p:sp>
        <p:nvSpPr>
          <p:cNvPr id="6" name="바닥글 개체 틀 5">
            <a:extLst>
              <a:ext uri="{FF2B5EF4-FFF2-40B4-BE49-F238E27FC236}">
                <a16:creationId xmlns:a16="http://schemas.microsoft.com/office/drawing/2014/main" id="{F1FAEEB6-100E-4F0A-B50F-8378B2A6D878}"/>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C7FCEDE5-F249-49D4-B1CB-5F1A156870A5}"/>
              </a:ext>
            </a:extLst>
          </p:cNvPr>
          <p:cNvSpPr>
            <a:spLocks noGrp="1"/>
          </p:cNvSpPr>
          <p:nvPr>
            <p:ph type="sldNum" sz="quarter" idx="12"/>
          </p:nvPr>
        </p:nvSpPr>
        <p:spPr/>
        <p:txBody>
          <a:body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10674520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3F95DA1-5862-469F-A361-2F93FA8D5BE0}"/>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20ACA72F-B4DD-4BDD-84A4-DB30A1B6DB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90CBF94B-7F78-448F-A154-79C46006DE5E}"/>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CDCB3160-6B1C-42FF-9EBA-D22D4E9D75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88FE4222-BC46-47C5-97C6-B3F0759076DD}"/>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C6D4BBF1-FAC1-420E-9504-CBB82BB749AA}"/>
              </a:ext>
            </a:extLst>
          </p:cNvPr>
          <p:cNvSpPr>
            <a:spLocks noGrp="1"/>
          </p:cNvSpPr>
          <p:nvPr>
            <p:ph type="dt" sz="half" idx="10"/>
          </p:nvPr>
        </p:nvSpPr>
        <p:spPr/>
        <p:txBody>
          <a:bodyPr/>
          <a:lstStyle/>
          <a:p>
            <a:fld id="{04DC5266-403B-4AD7-808E-CAC6B79E311F}" type="datetimeFigureOut">
              <a:rPr lang="ko-KR" altLang="en-US" smtClean="0"/>
              <a:t>2025-07-30</a:t>
            </a:fld>
            <a:endParaRPr lang="ko-KR" altLang="en-US"/>
          </a:p>
        </p:txBody>
      </p:sp>
      <p:sp>
        <p:nvSpPr>
          <p:cNvPr id="8" name="바닥글 개체 틀 7">
            <a:extLst>
              <a:ext uri="{FF2B5EF4-FFF2-40B4-BE49-F238E27FC236}">
                <a16:creationId xmlns:a16="http://schemas.microsoft.com/office/drawing/2014/main" id="{0052625A-FA92-4401-9157-4E93FBC706A6}"/>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F044E467-2100-449A-B63A-05C4F0D1C0B1}"/>
              </a:ext>
            </a:extLst>
          </p:cNvPr>
          <p:cNvSpPr>
            <a:spLocks noGrp="1"/>
          </p:cNvSpPr>
          <p:nvPr>
            <p:ph type="sldNum" sz="quarter" idx="12"/>
          </p:nvPr>
        </p:nvSpPr>
        <p:spPr/>
        <p:txBody>
          <a:body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115881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03C759C-15FA-4126-AAE0-12159BDDF42D}"/>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D6B21790-1634-4547-ACC4-3029265893DB}"/>
              </a:ext>
            </a:extLst>
          </p:cNvPr>
          <p:cNvSpPr>
            <a:spLocks noGrp="1"/>
          </p:cNvSpPr>
          <p:nvPr>
            <p:ph type="dt" sz="half" idx="10"/>
          </p:nvPr>
        </p:nvSpPr>
        <p:spPr/>
        <p:txBody>
          <a:bodyPr/>
          <a:lstStyle/>
          <a:p>
            <a:fld id="{04DC5266-403B-4AD7-808E-CAC6B79E311F}" type="datetimeFigureOut">
              <a:rPr lang="ko-KR" altLang="en-US" smtClean="0"/>
              <a:t>2025-07-30</a:t>
            </a:fld>
            <a:endParaRPr lang="ko-KR" altLang="en-US"/>
          </a:p>
        </p:txBody>
      </p:sp>
      <p:sp>
        <p:nvSpPr>
          <p:cNvPr id="4" name="바닥글 개체 틀 3">
            <a:extLst>
              <a:ext uri="{FF2B5EF4-FFF2-40B4-BE49-F238E27FC236}">
                <a16:creationId xmlns:a16="http://schemas.microsoft.com/office/drawing/2014/main" id="{19F634D9-624C-47D4-8D00-2C3FA36AEB42}"/>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D2D604DF-75D7-4F9C-8C4E-F57E44F6F799}"/>
              </a:ext>
            </a:extLst>
          </p:cNvPr>
          <p:cNvSpPr>
            <a:spLocks noGrp="1"/>
          </p:cNvSpPr>
          <p:nvPr>
            <p:ph type="sldNum" sz="quarter" idx="12"/>
          </p:nvPr>
        </p:nvSpPr>
        <p:spPr/>
        <p:txBody>
          <a:body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3633980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4F53A13B-493F-4CA6-B15A-5E3AD25BA733}"/>
              </a:ext>
            </a:extLst>
          </p:cNvPr>
          <p:cNvSpPr>
            <a:spLocks noGrp="1"/>
          </p:cNvSpPr>
          <p:nvPr>
            <p:ph type="dt" sz="half" idx="10"/>
          </p:nvPr>
        </p:nvSpPr>
        <p:spPr/>
        <p:txBody>
          <a:bodyPr/>
          <a:lstStyle/>
          <a:p>
            <a:fld id="{04DC5266-403B-4AD7-808E-CAC6B79E311F}" type="datetimeFigureOut">
              <a:rPr lang="ko-KR" altLang="en-US" smtClean="0"/>
              <a:t>2025-07-30</a:t>
            </a:fld>
            <a:endParaRPr lang="ko-KR" altLang="en-US"/>
          </a:p>
        </p:txBody>
      </p:sp>
      <p:sp>
        <p:nvSpPr>
          <p:cNvPr id="3" name="바닥글 개체 틀 2">
            <a:extLst>
              <a:ext uri="{FF2B5EF4-FFF2-40B4-BE49-F238E27FC236}">
                <a16:creationId xmlns:a16="http://schemas.microsoft.com/office/drawing/2014/main" id="{E2BF527B-AAB1-4CB8-AB67-984620C3334D}"/>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B484EABD-8B78-41FF-9BEB-9F860EB7DDB1}"/>
              </a:ext>
            </a:extLst>
          </p:cNvPr>
          <p:cNvSpPr>
            <a:spLocks noGrp="1"/>
          </p:cNvSpPr>
          <p:nvPr>
            <p:ph type="sldNum" sz="quarter" idx="12"/>
          </p:nvPr>
        </p:nvSpPr>
        <p:spPr/>
        <p:txBody>
          <a:body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882408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9C06C06-420F-4877-AD50-AAED231898BD}"/>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B5CA384D-85A2-46C4-8F7D-17EBDF3460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23810F2B-20E5-4388-97D8-0679860221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2D0FEACB-10E9-492D-8F53-0C043C698C7D}"/>
              </a:ext>
            </a:extLst>
          </p:cNvPr>
          <p:cNvSpPr>
            <a:spLocks noGrp="1"/>
          </p:cNvSpPr>
          <p:nvPr>
            <p:ph type="dt" sz="half" idx="10"/>
          </p:nvPr>
        </p:nvSpPr>
        <p:spPr/>
        <p:txBody>
          <a:bodyPr/>
          <a:lstStyle/>
          <a:p>
            <a:fld id="{04DC5266-403B-4AD7-808E-CAC6B79E311F}" type="datetimeFigureOut">
              <a:rPr lang="ko-KR" altLang="en-US" smtClean="0"/>
              <a:t>2025-07-30</a:t>
            </a:fld>
            <a:endParaRPr lang="ko-KR" altLang="en-US"/>
          </a:p>
        </p:txBody>
      </p:sp>
      <p:sp>
        <p:nvSpPr>
          <p:cNvPr id="6" name="바닥글 개체 틀 5">
            <a:extLst>
              <a:ext uri="{FF2B5EF4-FFF2-40B4-BE49-F238E27FC236}">
                <a16:creationId xmlns:a16="http://schemas.microsoft.com/office/drawing/2014/main" id="{EA771491-5A81-4F10-809B-5609919EC99C}"/>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2D2AE027-98E2-4BC9-A977-0C16289E551E}"/>
              </a:ext>
            </a:extLst>
          </p:cNvPr>
          <p:cNvSpPr>
            <a:spLocks noGrp="1"/>
          </p:cNvSpPr>
          <p:nvPr>
            <p:ph type="sldNum" sz="quarter" idx="12"/>
          </p:nvPr>
        </p:nvSpPr>
        <p:spPr/>
        <p:txBody>
          <a:body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6162390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34019A9-FAEF-471D-8978-776B666593B6}"/>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1489745C-E38C-4BFD-9515-9CDD73F106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B813E868-7858-408D-80FF-D6DBA6F53C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767267EB-AAE2-40EA-AB3F-5FEDE07D4179}"/>
              </a:ext>
            </a:extLst>
          </p:cNvPr>
          <p:cNvSpPr>
            <a:spLocks noGrp="1"/>
          </p:cNvSpPr>
          <p:nvPr>
            <p:ph type="dt" sz="half" idx="10"/>
          </p:nvPr>
        </p:nvSpPr>
        <p:spPr/>
        <p:txBody>
          <a:bodyPr/>
          <a:lstStyle/>
          <a:p>
            <a:fld id="{04DC5266-403B-4AD7-808E-CAC6B79E311F}" type="datetimeFigureOut">
              <a:rPr lang="ko-KR" altLang="en-US" smtClean="0"/>
              <a:t>2025-07-30</a:t>
            </a:fld>
            <a:endParaRPr lang="ko-KR" altLang="en-US"/>
          </a:p>
        </p:txBody>
      </p:sp>
      <p:sp>
        <p:nvSpPr>
          <p:cNvPr id="6" name="바닥글 개체 틀 5">
            <a:extLst>
              <a:ext uri="{FF2B5EF4-FFF2-40B4-BE49-F238E27FC236}">
                <a16:creationId xmlns:a16="http://schemas.microsoft.com/office/drawing/2014/main" id="{7865A8A1-5364-4C11-94D2-78066B6E5548}"/>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DF3AB749-1B76-4396-822C-C11C7CAB2A58}"/>
              </a:ext>
            </a:extLst>
          </p:cNvPr>
          <p:cNvSpPr>
            <a:spLocks noGrp="1"/>
          </p:cNvSpPr>
          <p:nvPr>
            <p:ph type="sldNum" sz="quarter" idx="12"/>
          </p:nvPr>
        </p:nvSpPr>
        <p:spPr/>
        <p:txBody>
          <a:body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962055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DB492147-FBA4-479F-B13F-BFD1CCCFB1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712F8335-25D6-494A-BDCD-1FB84EC8EE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9C0D1167-35DF-44A9-B372-212A8B3AF9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DC5266-403B-4AD7-808E-CAC6B79E311F}"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68D06836-5500-4044-9B82-CD9FD93F15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A6FA18FA-A3E3-4455-BDC8-19B99FDF7A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CC35AB-CE05-42D4-A124-634B8B59B653}" type="slidenum">
              <a:rPr lang="ko-KR" altLang="en-US" smtClean="0"/>
              <a:t>‹#›</a:t>
            </a:fld>
            <a:endParaRPr lang="ko-KR" altLang="en-US"/>
          </a:p>
        </p:txBody>
      </p:sp>
    </p:spTree>
    <p:extLst>
      <p:ext uri="{BB962C8B-B14F-4D97-AF65-F5344CB8AC3E}">
        <p14:creationId xmlns:p14="http://schemas.microsoft.com/office/powerpoint/2010/main" val="19142908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WhateversOnMyMind/openpos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896C08D-6B63-4F64-AFBC-9474715E84A1}"/>
              </a:ext>
            </a:extLst>
          </p:cNvPr>
          <p:cNvSpPr>
            <a:spLocks noGrp="1"/>
          </p:cNvSpPr>
          <p:nvPr>
            <p:ph type="ctrTitle"/>
          </p:nvPr>
        </p:nvSpPr>
        <p:spPr/>
        <p:txBody>
          <a:bodyPr/>
          <a:lstStyle/>
          <a:p>
            <a:r>
              <a:rPr lang="en-US" altLang="ko-KR" dirty="0"/>
              <a:t>Progress</a:t>
            </a:r>
            <a:r>
              <a:rPr lang="ko-KR" altLang="en-US" dirty="0"/>
              <a:t> </a:t>
            </a:r>
            <a:r>
              <a:rPr lang="en-US" altLang="ko-KR" dirty="0"/>
              <a:t>Check</a:t>
            </a:r>
            <a:endParaRPr lang="ko-KR" altLang="en-US" dirty="0"/>
          </a:p>
        </p:txBody>
      </p:sp>
      <p:sp>
        <p:nvSpPr>
          <p:cNvPr id="3" name="부제목 2">
            <a:extLst>
              <a:ext uri="{FF2B5EF4-FFF2-40B4-BE49-F238E27FC236}">
                <a16:creationId xmlns:a16="http://schemas.microsoft.com/office/drawing/2014/main" id="{ECFEB2FF-4248-4180-996B-A86167C56D92}"/>
              </a:ext>
            </a:extLst>
          </p:cNvPr>
          <p:cNvSpPr>
            <a:spLocks noGrp="1"/>
          </p:cNvSpPr>
          <p:nvPr>
            <p:ph type="subTitle" idx="1"/>
          </p:nvPr>
        </p:nvSpPr>
        <p:spPr/>
        <p:txBody>
          <a:bodyPr/>
          <a:lstStyle/>
          <a:p>
            <a:r>
              <a:rPr lang="en-US" altLang="ko-KR" dirty="0"/>
              <a:t>7/23</a:t>
            </a:r>
            <a:endParaRPr lang="ko-KR" altLang="en-US" dirty="0"/>
          </a:p>
        </p:txBody>
      </p:sp>
    </p:spTree>
    <p:extLst>
      <p:ext uri="{BB962C8B-B14F-4D97-AF65-F5344CB8AC3E}">
        <p14:creationId xmlns:p14="http://schemas.microsoft.com/office/powerpoint/2010/main" val="1749004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B188EB4-3C66-4497-A7AD-1B0BACDE75CB}"/>
              </a:ext>
            </a:extLst>
          </p:cNvPr>
          <p:cNvSpPr>
            <a:spLocks noGrp="1"/>
          </p:cNvSpPr>
          <p:nvPr>
            <p:ph type="title"/>
          </p:nvPr>
        </p:nvSpPr>
        <p:spPr/>
        <p:txBody>
          <a:bodyPr/>
          <a:lstStyle/>
          <a:p>
            <a:r>
              <a:rPr lang="en-US" altLang="ko-KR" dirty="0"/>
              <a:t>Signup</a:t>
            </a:r>
            <a:endParaRPr lang="ko-KR" altLang="en-US" dirty="0"/>
          </a:p>
        </p:txBody>
      </p:sp>
      <p:pic>
        <p:nvPicPr>
          <p:cNvPr id="7" name="내용 개체 틀 6">
            <a:extLst>
              <a:ext uri="{FF2B5EF4-FFF2-40B4-BE49-F238E27FC236}">
                <a16:creationId xmlns:a16="http://schemas.microsoft.com/office/drawing/2014/main" id="{FAF239D0-BABD-47D4-85F7-7BACD3FBD922}"/>
              </a:ext>
            </a:extLst>
          </p:cNvPr>
          <p:cNvPicPr>
            <a:picLocks noGrp="1" noChangeAspect="1"/>
          </p:cNvPicPr>
          <p:nvPr>
            <p:ph idx="1"/>
          </p:nvPr>
        </p:nvPicPr>
        <p:blipFill>
          <a:blip r:embed="rId2"/>
          <a:stretch>
            <a:fillRect/>
          </a:stretch>
        </p:blipFill>
        <p:spPr>
          <a:xfrm>
            <a:off x="1807987" y="1825625"/>
            <a:ext cx="8576025" cy="4351338"/>
          </a:xfrm>
        </p:spPr>
      </p:pic>
    </p:spTree>
    <p:extLst>
      <p:ext uri="{BB962C8B-B14F-4D97-AF65-F5344CB8AC3E}">
        <p14:creationId xmlns:p14="http://schemas.microsoft.com/office/powerpoint/2010/main" val="235835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406FB4B-0E37-4983-AAFE-2A3166F859D0}"/>
              </a:ext>
            </a:extLst>
          </p:cNvPr>
          <p:cNvSpPr>
            <a:spLocks noGrp="1"/>
          </p:cNvSpPr>
          <p:nvPr>
            <p:ph type="title"/>
          </p:nvPr>
        </p:nvSpPr>
        <p:spPr/>
        <p:txBody>
          <a:bodyPr/>
          <a:lstStyle/>
          <a:p>
            <a:r>
              <a:rPr lang="en-US" altLang="ko-KR" dirty="0" err="1"/>
              <a:t>Checkin</a:t>
            </a:r>
            <a:endParaRPr lang="ko-KR" altLang="en-US" dirty="0"/>
          </a:p>
        </p:txBody>
      </p:sp>
      <p:pic>
        <p:nvPicPr>
          <p:cNvPr id="5" name="내용 개체 틀 4">
            <a:extLst>
              <a:ext uri="{FF2B5EF4-FFF2-40B4-BE49-F238E27FC236}">
                <a16:creationId xmlns:a16="http://schemas.microsoft.com/office/drawing/2014/main" id="{3B0E773E-7457-46E0-9339-B21375BA7E9F}"/>
              </a:ext>
            </a:extLst>
          </p:cNvPr>
          <p:cNvPicPr>
            <a:picLocks noGrp="1" noChangeAspect="1"/>
          </p:cNvPicPr>
          <p:nvPr>
            <p:ph idx="1"/>
          </p:nvPr>
        </p:nvPicPr>
        <p:blipFill>
          <a:blip r:embed="rId2"/>
          <a:stretch>
            <a:fillRect/>
          </a:stretch>
        </p:blipFill>
        <p:spPr>
          <a:xfrm>
            <a:off x="1769644" y="1825625"/>
            <a:ext cx="8652712" cy="4351338"/>
          </a:xfrm>
        </p:spPr>
      </p:pic>
    </p:spTree>
    <p:extLst>
      <p:ext uri="{BB962C8B-B14F-4D97-AF65-F5344CB8AC3E}">
        <p14:creationId xmlns:p14="http://schemas.microsoft.com/office/powerpoint/2010/main" val="4617213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D77A2B6-E585-44EC-860E-49CEC31B470B}"/>
              </a:ext>
            </a:extLst>
          </p:cNvPr>
          <p:cNvSpPr>
            <a:spLocks noGrp="1"/>
          </p:cNvSpPr>
          <p:nvPr>
            <p:ph type="title"/>
          </p:nvPr>
        </p:nvSpPr>
        <p:spPr/>
        <p:txBody>
          <a:bodyPr/>
          <a:lstStyle/>
          <a:p>
            <a:r>
              <a:rPr lang="en-US" altLang="ko-KR" dirty="0"/>
              <a:t>Database</a:t>
            </a:r>
            <a:endParaRPr lang="ko-KR" altLang="en-US" dirty="0"/>
          </a:p>
        </p:txBody>
      </p:sp>
      <p:pic>
        <p:nvPicPr>
          <p:cNvPr id="5" name="내용 개체 틀 4">
            <a:extLst>
              <a:ext uri="{FF2B5EF4-FFF2-40B4-BE49-F238E27FC236}">
                <a16:creationId xmlns:a16="http://schemas.microsoft.com/office/drawing/2014/main" id="{1AEE6E1E-419B-44E6-B940-37F68F870287}"/>
              </a:ext>
            </a:extLst>
          </p:cNvPr>
          <p:cNvPicPr>
            <a:picLocks noGrp="1" noChangeAspect="1"/>
          </p:cNvPicPr>
          <p:nvPr>
            <p:ph idx="1"/>
          </p:nvPr>
        </p:nvPicPr>
        <p:blipFill>
          <a:blip r:embed="rId2"/>
          <a:stretch>
            <a:fillRect/>
          </a:stretch>
        </p:blipFill>
        <p:spPr>
          <a:xfrm>
            <a:off x="1598517" y="1825625"/>
            <a:ext cx="8994965" cy="4351338"/>
          </a:xfrm>
        </p:spPr>
      </p:pic>
    </p:spTree>
    <p:extLst>
      <p:ext uri="{BB962C8B-B14F-4D97-AF65-F5344CB8AC3E}">
        <p14:creationId xmlns:p14="http://schemas.microsoft.com/office/powerpoint/2010/main" val="4232156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B290992B-2BDD-48B2-A9A1-16EA26009CA8}"/>
              </a:ext>
            </a:extLst>
          </p:cNvPr>
          <p:cNvSpPr>
            <a:spLocks noGrp="1"/>
          </p:cNvSpPr>
          <p:nvPr>
            <p:ph type="title"/>
          </p:nvPr>
        </p:nvSpPr>
        <p:spPr>
          <a:xfrm>
            <a:off x="838200" y="2766218"/>
            <a:ext cx="10515600" cy="1325563"/>
          </a:xfrm>
        </p:spPr>
        <p:txBody>
          <a:bodyPr/>
          <a:lstStyle/>
          <a:p>
            <a:pPr algn="ctr"/>
            <a:r>
              <a:rPr lang="en-US" altLang="ko-KR" dirty="0" err="1"/>
              <a:t>Openpose</a:t>
            </a:r>
            <a:endParaRPr lang="ko-KR" altLang="en-US" dirty="0"/>
          </a:p>
        </p:txBody>
      </p:sp>
    </p:spTree>
    <p:extLst>
      <p:ext uri="{BB962C8B-B14F-4D97-AF65-F5344CB8AC3E}">
        <p14:creationId xmlns:p14="http://schemas.microsoft.com/office/powerpoint/2010/main" val="15638050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2518173-C458-40AB-848D-71BCFA08CAEA}"/>
              </a:ext>
            </a:extLst>
          </p:cNvPr>
          <p:cNvSpPr>
            <a:spLocks noGrp="1"/>
          </p:cNvSpPr>
          <p:nvPr>
            <p:ph type="title"/>
          </p:nvPr>
        </p:nvSpPr>
        <p:spPr>
          <a:xfrm>
            <a:off x="838200" y="2766218"/>
            <a:ext cx="10515600" cy="1325563"/>
          </a:xfrm>
        </p:spPr>
        <p:txBody>
          <a:bodyPr/>
          <a:lstStyle/>
          <a:p>
            <a:pPr algn="ctr"/>
            <a:r>
              <a:rPr lang="en-US" altLang="ko-KR" dirty="0"/>
              <a:t>Data Collection for Research</a:t>
            </a:r>
            <a:endParaRPr lang="ko-KR" altLang="en-US" dirty="0"/>
          </a:p>
        </p:txBody>
      </p:sp>
    </p:spTree>
    <p:extLst>
      <p:ext uri="{BB962C8B-B14F-4D97-AF65-F5344CB8AC3E}">
        <p14:creationId xmlns:p14="http://schemas.microsoft.com/office/powerpoint/2010/main" val="36573723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5083553-15D7-492C-B710-7B5A064DC8A4}"/>
              </a:ext>
            </a:extLst>
          </p:cNvPr>
          <p:cNvSpPr>
            <a:spLocks noGrp="1"/>
          </p:cNvSpPr>
          <p:nvPr>
            <p:ph type="title"/>
          </p:nvPr>
        </p:nvSpPr>
        <p:spPr/>
        <p:txBody>
          <a:bodyPr/>
          <a:lstStyle/>
          <a:p>
            <a:r>
              <a:rPr lang="en-US" altLang="ko-KR" dirty="0"/>
              <a:t>Reference</a:t>
            </a:r>
            <a:endParaRPr lang="ko-KR" altLang="en-US" dirty="0"/>
          </a:p>
        </p:txBody>
      </p:sp>
      <p:sp>
        <p:nvSpPr>
          <p:cNvPr id="3" name="내용 개체 틀 2">
            <a:extLst>
              <a:ext uri="{FF2B5EF4-FFF2-40B4-BE49-F238E27FC236}">
                <a16:creationId xmlns:a16="http://schemas.microsoft.com/office/drawing/2014/main" id="{72EA45E3-EECE-4225-A0B0-E0F368E335A5}"/>
              </a:ext>
            </a:extLst>
          </p:cNvPr>
          <p:cNvSpPr>
            <a:spLocks noGrp="1"/>
          </p:cNvSpPr>
          <p:nvPr>
            <p:ph idx="1"/>
          </p:nvPr>
        </p:nvSpPr>
        <p:spPr/>
        <p:txBody>
          <a:bodyPr/>
          <a:lstStyle/>
          <a:p>
            <a:r>
              <a:rPr lang="en-US" altLang="ko-KR" dirty="0"/>
              <a:t>Integrating </a:t>
            </a:r>
            <a:r>
              <a:rPr lang="en-US" altLang="ko-KR" dirty="0" err="1"/>
              <a:t>OpenPose</a:t>
            </a:r>
            <a:r>
              <a:rPr lang="en-US" altLang="ko-KR" dirty="0"/>
              <a:t> and SVM for Quantitative Postural Analysis in Young Adults: A Temporal-Spatial Approach</a:t>
            </a:r>
          </a:p>
          <a:p>
            <a:r>
              <a:rPr lang="en-US" altLang="ko-KR" dirty="0" err="1"/>
              <a:t>OpenPose</a:t>
            </a:r>
            <a:r>
              <a:rPr lang="en-US" altLang="ko-KR" dirty="0"/>
              <a:t>: Whole-Body Pose Estimation</a:t>
            </a:r>
            <a:endParaRPr lang="ko-KR" altLang="en-US" dirty="0"/>
          </a:p>
        </p:txBody>
      </p:sp>
    </p:spTree>
    <p:extLst>
      <p:ext uri="{BB962C8B-B14F-4D97-AF65-F5344CB8AC3E}">
        <p14:creationId xmlns:p14="http://schemas.microsoft.com/office/powerpoint/2010/main" val="17254899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102211A-2969-4D34-A581-CE9691144859}"/>
              </a:ext>
            </a:extLst>
          </p:cNvPr>
          <p:cNvSpPr>
            <a:spLocks noGrp="1"/>
          </p:cNvSpPr>
          <p:nvPr>
            <p:ph type="title"/>
          </p:nvPr>
        </p:nvSpPr>
        <p:spPr/>
        <p:txBody>
          <a:bodyPr/>
          <a:lstStyle/>
          <a:p>
            <a:r>
              <a:rPr lang="en-US" altLang="ko-KR" dirty="0"/>
              <a:t>See for yourself</a:t>
            </a:r>
            <a:endParaRPr lang="ko-KR" altLang="en-US" dirty="0"/>
          </a:p>
        </p:txBody>
      </p:sp>
      <p:sp>
        <p:nvSpPr>
          <p:cNvPr id="3" name="내용 개체 틀 2">
            <a:extLst>
              <a:ext uri="{FF2B5EF4-FFF2-40B4-BE49-F238E27FC236}">
                <a16:creationId xmlns:a16="http://schemas.microsoft.com/office/drawing/2014/main" id="{214219F5-5B61-47B6-9A60-FB7BBE50CE0F}"/>
              </a:ext>
            </a:extLst>
          </p:cNvPr>
          <p:cNvSpPr>
            <a:spLocks noGrp="1"/>
          </p:cNvSpPr>
          <p:nvPr>
            <p:ph idx="1"/>
          </p:nvPr>
        </p:nvSpPr>
        <p:spPr/>
        <p:txBody>
          <a:bodyPr/>
          <a:lstStyle/>
          <a:p>
            <a:pPr marL="0" indent="0">
              <a:buNone/>
            </a:pPr>
            <a:r>
              <a:rPr lang="en-US" altLang="ko-KR" dirty="0">
                <a:hlinkClick r:id="rId2"/>
              </a:rPr>
              <a:t>https://github.com/WhateversOnMyMind/openpose</a:t>
            </a:r>
            <a:endParaRPr lang="ko-KR" altLang="en-US" dirty="0"/>
          </a:p>
        </p:txBody>
      </p:sp>
    </p:spTree>
    <p:extLst>
      <p:ext uri="{BB962C8B-B14F-4D97-AF65-F5344CB8AC3E}">
        <p14:creationId xmlns:p14="http://schemas.microsoft.com/office/powerpoint/2010/main" val="2039858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76B9510-59BC-41E3-9157-58AED97CEEFE}"/>
              </a:ext>
            </a:extLst>
          </p:cNvPr>
          <p:cNvSpPr>
            <a:spLocks noGrp="1"/>
          </p:cNvSpPr>
          <p:nvPr>
            <p:ph type="title"/>
          </p:nvPr>
        </p:nvSpPr>
        <p:spPr/>
        <p:txBody>
          <a:bodyPr/>
          <a:lstStyle/>
          <a:p>
            <a:r>
              <a:rPr lang="en-US" altLang="ko-KR" dirty="0"/>
              <a:t>Output</a:t>
            </a:r>
            <a:endParaRPr lang="ko-KR" altLang="en-US" dirty="0"/>
          </a:p>
        </p:txBody>
      </p:sp>
      <p:pic>
        <p:nvPicPr>
          <p:cNvPr id="4" name="out">
            <a:hlinkClick r:id="" action="ppaction://media"/>
            <a:extLst>
              <a:ext uri="{FF2B5EF4-FFF2-40B4-BE49-F238E27FC236}">
                <a16:creationId xmlns:a16="http://schemas.microsoft.com/office/drawing/2014/main" id="{2C6EFAC3-DED1-48AE-8AE5-BD48C720124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712847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CA846E3-779D-476D-B6A1-455E1478F159}"/>
              </a:ext>
            </a:extLst>
          </p:cNvPr>
          <p:cNvSpPr>
            <a:spLocks noGrp="1"/>
          </p:cNvSpPr>
          <p:nvPr>
            <p:ph type="title"/>
          </p:nvPr>
        </p:nvSpPr>
        <p:spPr/>
        <p:txBody>
          <a:bodyPr/>
          <a:lstStyle/>
          <a:p>
            <a:r>
              <a:rPr lang="en-US" altLang="ko-KR" dirty="0"/>
              <a:t>Data</a:t>
            </a:r>
            <a:endParaRPr lang="ko-KR" altLang="en-US" dirty="0"/>
          </a:p>
        </p:txBody>
      </p:sp>
      <p:sp>
        <p:nvSpPr>
          <p:cNvPr id="3" name="내용 개체 틀 2">
            <a:extLst>
              <a:ext uri="{FF2B5EF4-FFF2-40B4-BE49-F238E27FC236}">
                <a16:creationId xmlns:a16="http://schemas.microsoft.com/office/drawing/2014/main" id="{6C6C1BC8-461E-439C-B529-C4F31AD888E7}"/>
              </a:ext>
            </a:extLst>
          </p:cNvPr>
          <p:cNvSpPr>
            <a:spLocks noGrp="1"/>
          </p:cNvSpPr>
          <p:nvPr>
            <p:ph idx="1"/>
          </p:nvPr>
        </p:nvSpPr>
        <p:spPr/>
        <p:txBody>
          <a:bodyPr>
            <a:normAutofit lnSpcReduction="10000"/>
          </a:bodyPr>
          <a:lstStyle/>
          <a:p>
            <a:pPr marL="0" indent="0">
              <a:buNone/>
            </a:pPr>
            <a:r>
              <a:rPr lang="en-US" altLang="ko-KR" dirty="0"/>
              <a:t>PS C:\Users\PC\openpose&gt; </a:t>
            </a:r>
            <a:r>
              <a:rPr lang="en-US" altLang="ko-KR" dirty="0" err="1"/>
              <a:t>py</a:t>
            </a:r>
            <a:r>
              <a:rPr lang="en-US" altLang="ko-KR" dirty="0"/>
              <a:t> analyze_side.py</a:t>
            </a:r>
          </a:p>
          <a:p>
            <a:pPr marL="0" indent="0">
              <a:buNone/>
            </a:pPr>
            <a:r>
              <a:rPr lang="en-US" altLang="ko-KR" dirty="0"/>
              <a:t>--- Side‑view posture report (327 frames) ---</a:t>
            </a:r>
          </a:p>
          <a:p>
            <a:pPr marL="0" indent="0">
              <a:buNone/>
            </a:pPr>
            <a:r>
              <a:rPr lang="en-US" altLang="ko-KR" dirty="0" err="1"/>
              <a:t>forward_head</a:t>
            </a:r>
            <a:r>
              <a:rPr lang="en-US" altLang="ko-KR" dirty="0"/>
              <a:t>: mean=0.078  </a:t>
            </a:r>
            <a:r>
              <a:rPr lang="en-US" altLang="ko-KR" dirty="0" err="1"/>
              <a:t>sd</a:t>
            </a:r>
            <a:r>
              <a:rPr lang="en-US" altLang="ko-KR" dirty="0"/>
              <a:t>=0.034  n=249</a:t>
            </a:r>
          </a:p>
          <a:p>
            <a:pPr marL="0" indent="0">
              <a:buNone/>
            </a:pPr>
            <a:r>
              <a:rPr lang="en-US" altLang="ko-KR" dirty="0"/>
              <a:t>            → posture score: 3.91 / 5.00</a:t>
            </a:r>
          </a:p>
          <a:p>
            <a:pPr marL="0" indent="0">
              <a:buNone/>
            </a:pPr>
            <a:r>
              <a:rPr lang="en-US" altLang="ko-KR" dirty="0" err="1"/>
              <a:t>spine_tilt</a:t>
            </a:r>
            <a:r>
              <a:rPr lang="en-US" altLang="ko-KR" dirty="0"/>
              <a:t>  : mean=2.870  </a:t>
            </a:r>
            <a:r>
              <a:rPr lang="en-US" altLang="ko-KR" dirty="0" err="1"/>
              <a:t>sd</a:t>
            </a:r>
            <a:r>
              <a:rPr lang="en-US" altLang="ko-KR" dirty="0"/>
              <a:t>=2.322  n=315</a:t>
            </a:r>
          </a:p>
          <a:p>
            <a:pPr marL="0" indent="0">
              <a:buNone/>
            </a:pPr>
            <a:r>
              <a:rPr lang="en-US" altLang="ko-KR" dirty="0"/>
              <a:t>            → posture score: 1.43 / 5.00</a:t>
            </a:r>
          </a:p>
          <a:p>
            <a:pPr marL="0" indent="0">
              <a:buNone/>
            </a:pPr>
            <a:r>
              <a:rPr lang="en-US" altLang="ko-KR" dirty="0" err="1"/>
              <a:t>knee_flex</a:t>
            </a:r>
            <a:r>
              <a:rPr lang="en-US" altLang="ko-KR" dirty="0"/>
              <a:t>   : mean=152.735  </a:t>
            </a:r>
            <a:r>
              <a:rPr lang="en-US" altLang="ko-KR" dirty="0" err="1"/>
              <a:t>sd</a:t>
            </a:r>
            <a:r>
              <a:rPr lang="en-US" altLang="ko-KR" dirty="0"/>
              <a:t>=20.888  n=311</a:t>
            </a:r>
          </a:p>
          <a:p>
            <a:pPr marL="0" indent="0">
              <a:buNone/>
            </a:pPr>
            <a:r>
              <a:rPr lang="en-US" altLang="ko-KR" dirty="0"/>
              <a:t>OVERALL POSTURE SCORE: 2.67 / 5.00</a:t>
            </a:r>
          </a:p>
          <a:p>
            <a:pPr marL="0" indent="0">
              <a:buNone/>
            </a:pPr>
            <a:r>
              <a:rPr lang="en-US" altLang="ko-KR" dirty="0"/>
              <a:t>PS C:\Users\PC\openpose&gt;</a:t>
            </a:r>
            <a:endParaRPr lang="ko-KR" altLang="en-US" dirty="0"/>
          </a:p>
        </p:txBody>
      </p:sp>
    </p:spTree>
    <p:extLst>
      <p:ext uri="{BB962C8B-B14F-4D97-AF65-F5344CB8AC3E}">
        <p14:creationId xmlns:p14="http://schemas.microsoft.com/office/powerpoint/2010/main" val="1700029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EE477D9-AD92-4470-A679-E5450E8C7519}"/>
              </a:ext>
            </a:extLst>
          </p:cNvPr>
          <p:cNvSpPr>
            <a:spLocks noGrp="1"/>
          </p:cNvSpPr>
          <p:nvPr>
            <p:ph type="title"/>
          </p:nvPr>
        </p:nvSpPr>
        <p:spPr>
          <a:xfrm>
            <a:off x="838200" y="2766218"/>
            <a:ext cx="10515600" cy="1325563"/>
          </a:xfrm>
        </p:spPr>
        <p:txBody>
          <a:bodyPr/>
          <a:lstStyle/>
          <a:p>
            <a:pPr algn="ctr"/>
            <a:r>
              <a:rPr lang="ko-KR" altLang="en-US"/>
              <a:t>논문정리</a:t>
            </a:r>
            <a:endParaRPr lang="ko-KR" altLang="en-US" dirty="0"/>
          </a:p>
        </p:txBody>
      </p:sp>
    </p:spTree>
    <p:extLst>
      <p:ext uri="{BB962C8B-B14F-4D97-AF65-F5344CB8AC3E}">
        <p14:creationId xmlns:p14="http://schemas.microsoft.com/office/powerpoint/2010/main" val="1068684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079B050-DB7A-439B-9B40-4683121D0F3A}"/>
              </a:ext>
            </a:extLst>
          </p:cNvPr>
          <p:cNvSpPr>
            <a:spLocks noGrp="1"/>
          </p:cNvSpPr>
          <p:nvPr>
            <p:ph type="title"/>
          </p:nvPr>
        </p:nvSpPr>
        <p:spPr/>
        <p:txBody>
          <a:bodyPr/>
          <a:lstStyle/>
          <a:p>
            <a:r>
              <a:rPr lang="en-US" altLang="ko-KR" dirty="0"/>
              <a:t>Theme: The blind suffer from imbalance</a:t>
            </a:r>
            <a:endParaRPr lang="ko-KR" altLang="en-US" dirty="0"/>
          </a:p>
        </p:txBody>
      </p:sp>
      <p:sp>
        <p:nvSpPr>
          <p:cNvPr id="3" name="내용 개체 틀 2">
            <a:extLst>
              <a:ext uri="{FF2B5EF4-FFF2-40B4-BE49-F238E27FC236}">
                <a16:creationId xmlns:a16="http://schemas.microsoft.com/office/drawing/2014/main" id="{4E9CDE67-3160-48F8-8E02-3515BAC2B90E}"/>
              </a:ext>
            </a:extLst>
          </p:cNvPr>
          <p:cNvSpPr>
            <a:spLocks noGrp="1"/>
          </p:cNvSpPr>
          <p:nvPr>
            <p:ph idx="1"/>
          </p:nvPr>
        </p:nvSpPr>
        <p:spPr/>
        <p:txBody>
          <a:bodyPr/>
          <a:lstStyle/>
          <a:p>
            <a:r>
              <a:rPr lang="en-US" altLang="ko-KR" dirty="0"/>
              <a:t>Balance Control in Individuals With Visual Impairment: A Systematic Review and Meta-Analysis</a:t>
            </a:r>
          </a:p>
          <a:p>
            <a:r>
              <a:rPr lang="en-US" altLang="ko-KR" dirty="0"/>
              <a:t>Do visually impaired people have a static balance as effective as sighted people?</a:t>
            </a:r>
          </a:p>
          <a:p>
            <a:r>
              <a:rPr lang="en-US" altLang="ko-KR" dirty="0"/>
              <a:t>Impact of visual impairment on balance and visual processing functions in students with special educational needs</a:t>
            </a:r>
          </a:p>
          <a:p>
            <a:r>
              <a:rPr lang="en-US" altLang="ko-KR" dirty="0"/>
              <a:t>Visual, musculoskeletal and balance symptoms in individuals with visual impairment</a:t>
            </a:r>
            <a:endParaRPr lang="ko-KR" altLang="en-US" dirty="0"/>
          </a:p>
        </p:txBody>
      </p:sp>
    </p:spTree>
    <p:extLst>
      <p:ext uri="{BB962C8B-B14F-4D97-AF65-F5344CB8AC3E}">
        <p14:creationId xmlns:p14="http://schemas.microsoft.com/office/powerpoint/2010/main" val="4086702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74583D1-6AD9-491D-A042-3F08DDF19399}"/>
              </a:ext>
            </a:extLst>
          </p:cNvPr>
          <p:cNvSpPr>
            <a:spLocks noGrp="1"/>
          </p:cNvSpPr>
          <p:nvPr>
            <p:ph type="title"/>
          </p:nvPr>
        </p:nvSpPr>
        <p:spPr/>
        <p:txBody>
          <a:bodyPr/>
          <a:lstStyle/>
          <a:p>
            <a:pPr algn="ctr"/>
            <a:r>
              <a:rPr lang="en-US" altLang="ko-KR" dirty="0"/>
              <a:t>Contents</a:t>
            </a:r>
            <a:endParaRPr lang="ko-KR" altLang="en-US" dirty="0"/>
          </a:p>
        </p:txBody>
      </p:sp>
      <p:sp>
        <p:nvSpPr>
          <p:cNvPr id="3" name="내용 개체 틀 2">
            <a:extLst>
              <a:ext uri="{FF2B5EF4-FFF2-40B4-BE49-F238E27FC236}">
                <a16:creationId xmlns:a16="http://schemas.microsoft.com/office/drawing/2014/main" id="{CC201A06-4727-4CEB-8877-0869D421E475}"/>
              </a:ext>
            </a:extLst>
          </p:cNvPr>
          <p:cNvSpPr>
            <a:spLocks noGrp="1"/>
          </p:cNvSpPr>
          <p:nvPr>
            <p:ph idx="1"/>
          </p:nvPr>
        </p:nvSpPr>
        <p:spPr/>
        <p:txBody>
          <a:bodyPr>
            <a:normAutofit/>
          </a:bodyPr>
          <a:lstStyle/>
          <a:p>
            <a:r>
              <a:rPr lang="en-US" altLang="ko-KR" sz="2000" dirty="0">
                <a:effectLst/>
              </a:rPr>
              <a:t>A meta-analysis of 20 studies (1,280 participants) found that </a:t>
            </a:r>
            <a:r>
              <a:rPr lang="en-US" altLang="ko-KR" sz="2000" b="1" dirty="0">
                <a:effectLst/>
              </a:rPr>
              <a:t>individuals with visual impairment have significantly worse static and dynamic balance than sighted peers</a:t>
            </a:r>
            <a:r>
              <a:rPr lang="en-US" altLang="ko-KR" sz="2000" dirty="0">
                <a:effectLst/>
              </a:rPr>
              <a:t> (p = .001). Even visually impaired individuals who are active in sports have poorer balance than sighted people, but do better than their sedentary visually impaired peers</a:t>
            </a:r>
            <a:endParaRPr lang="en-US" altLang="ko-KR" sz="2000" dirty="0"/>
          </a:p>
          <a:p>
            <a:r>
              <a:rPr lang="en-US" altLang="ko-KR" sz="2000" dirty="0"/>
              <a:t>Focuses more on static balance</a:t>
            </a:r>
          </a:p>
          <a:p>
            <a:r>
              <a:rPr lang="en-US" altLang="ko-KR" sz="2000" dirty="0">
                <a:effectLst/>
              </a:rPr>
              <a:t>In a study of 104 students with special educational needs, </a:t>
            </a:r>
            <a:r>
              <a:rPr lang="en-US" altLang="ko-KR" sz="2000" b="1" dirty="0">
                <a:effectLst/>
              </a:rPr>
              <a:t>dynamic and static balance was worse among visually impaired students</a:t>
            </a:r>
            <a:r>
              <a:rPr lang="en-US" altLang="ko-KR" sz="2000" dirty="0">
                <a:effectLst/>
              </a:rPr>
              <a:t>. Balance deficits correlated with the severity of visual acuity loss, particularly affecting postural sway and reaction to unstable surfaces</a:t>
            </a:r>
            <a:endParaRPr lang="en-US" altLang="ko-KR" sz="2000" dirty="0"/>
          </a:p>
          <a:p>
            <a:r>
              <a:rPr lang="en-US" altLang="ko-KR" sz="2000" b="1" dirty="0">
                <a:effectLst/>
              </a:rPr>
              <a:t>increased risk of falls and postural instability</a:t>
            </a:r>
            <a:r>
              <a:rPr lang="en-US" altLang="ko-KR" sz="2000" dirty="0">
                <a:effectLst/>
              </a:rPr>
              <a:t>, especially in older adults</a:t>
            </a:r>
            <a:endParaRPr lang="en-US" altLang="ko-KR" sz="2000" dirty="0"/>
          </a:p>
          <a:p>
            <a:endParaRPr lang="ko-KR" altLang="en-US" sz="2000" dirty="0"/>
          </a:p>
        </p:txBody>
      </p:sp>
    </p:spTree>
    <p:extLst>
      <p:ext uri="{BB962C8B-B14F-4D97-AF65-F5344CB8AC3E}">
        <p14:creationId xmlns:p14="http://schemas.microsoft.com/office/powerpoint/2010/main" val="194467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E79719D-9BB1-4AB4-B2A6-BD6F291F0BCD}"/>
              </a:ext>
            </a:extLst>
          </p:cNvPr>
          <p:cNvSpPr>
            <a:spLocks noGrp="1"/>
          </p:cNvSpPr>
          <p:nvPr>
            <p:ph type="title"/>
          </p:nvPr>
        </p:nvSpPr>
        <p:spPr/>
        <p:txBody>
          <a:bodyPr/>
          <a:lstStyle/>
          <a:p>
            <a:r>
              <a:rPr lang="en-US" altLang="ko-KR" dirty="0"/>
              <a:t>Theme: Importance of arm movements</a:t>
            </a:r>
            <a:endParaRPr lang="ko-KR" altLang="en-US" dirty="0"/>
          </a:p>
        </p:txBody>
      </p:sp>
      <p:sp>
        <p:nvSpPr>
          <p:cNvPr id="3" name="내용 개체 틀 2">
            <a:extLst>
              <a:ext uri="{FF2B5EF4-FFF2-40B4-BE49-F238E27FC236}">
                <a16:creationId xmlns:a16="http://schemas.microsoft.com/office/drawing/2014/main" id="{A8DFA08F-090A-404F-8E56-0720F24FFE60}"/>
              </a:ext>
            </a:extLst>
          </p:cNvPr>
          <p:cNvSpPr>
            <a:spLocks noGrp="1"/>
          </p:cNvSpPr>
          <p:nvPr>
            <p:ph idx="1"/>
          </p:nvPr>
        </p:nvSpPr>
        <p:spPr/>
        <p:txBody>
          <a:bodyPr>
            <a:normAutofit/>
          </a:bodyPr>
          <a:lstStyle/>
          <a:p>
            <a:r>
              <a:rPr lang="en-US" altLang="ko-KR" sz="4000" dirty="0"/>
              <a:t>Angular momentum in human walking</a:t>
            </a:r>
          </a:p>
          <a:p>
            <a:r>
              <a:rPr lang="en-US" altLang="ko-KR" sz="4000" dirty="0"/>
              <a:t>Control and function of arm swing in human walking and running</a:t>
            </a:r>
          </a:p>
          <a:p>
            <a:r>
              <a:rPr lang="en-US" altLang="ko-KR" sz="4000" dirty="0"/>
              <a:t>Natural Arm Swing Saves Runners' Energy</a:t>
            </a:r>
            <a:endParaRPr lang="ko-KR" altLang="en-US" sz="4000" dirty="0"/>
          </a:p>
        </p:txBody>
      </p:sp>
    </p:spTree>
    <p:extLst>
      <p:ext uri="{BB962C8B-B14F-4D97-AF65-F5344CB8AC3E}">
        <p14:creationId xmlns:p14="http://schemas.microsoft.com/office/powerpoint/2010/main" val="28040517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B089799-B45E-4855-900B-93DE32D517A2}"/>
              </a:ext>
            </a:extLst>
          </p:cNvPr>
          <p:cNvSpPr>
            <a:spLocks noGrp="1"/>
          </p:cNvSpPr>
          <p:nvPr>
            <p:ph type="title"/>
          </p:nvPr>
        </p:nvSpPr>
        <p:spPr/>
        <p:txBody>
          <a:bodyPr/>
          <a:lstStyle/>
          <a:p>
            <a:pPr algn="ctr"/>
            <a:r>
              <a:rPr lang="en-US" altLang="ko-KR" dirty="0"/>
              <a:t>Contents</a:t>
            </a:r>
            <a:endParaRPr lang="ko-KR" altLang="en-US" dirty="0"/>
          </a:p>
        </p:txBody>
      </p:sp>
      <p:sp>
        <p:nvSpPr>
          <p:cNvPr id="3" name="내용 개체 틀 2">
            <a:extLst>
              <a:ext uri="{FF2B5EF4-FFF2-40B4-BE49-F238E27FC236}">
                <a16:creationId xmlns:a16="http://schemas.microsoft.com/office/drawing/2014/main" id="{F1A422B0-1972-4C72-8449-279CA84716D1}"/>
              </a:ext>
            </a:extLst>
          </p:cNvPr>
          <p:cNvSpPr>
            <a:spLocks noGrp="1"/>
          </p:cNvSpPr>
          <p:nvPr>
            <p:ph idx="1"/>
          </p:nvPr>
        </p:nvSpPr>
        <p:spPr/>
        <p:txBody>
          <a:bodyPr>
            <a:normAutofit/>
          </a:bodyPr>
          <a:lstStyle/>
          <a:p>
            <a:r>
              <a:rPr lang="en-US" altLang="ko-KR" sz="2400" dirty="0"/>
              <a:t>“the neuromuscular control of arm swing in humans serves to counteract the angular momentum generated by the legs, stabilizing the torso.“-Herr, H., &amp; Popovic, M. (2008). </a:t>
            </a:r>
            <a:r>
              <a:rPr lang="en-US" altLang="ko-KR" sz="2400" i="1" dirty="0"/>
              <a:t>Angular momentum in human walking</a:t>
            </a:r>
            <a:r>
              <a:rPr lang="en-US" altLang="ko-KR" sz="2400" dirty="0"/>
              <a:t>. Nature Neuroscience, 11(7), 746–747.</a:t>
            </a:r>
          </a:p>
          <a:p>
            <a:r>
              <a:rPr lang="en-US" altLang="ko-KR" sz="2400" dirty="0"/>
              <a:t>- Walking with restricted arm swing: - Increases **torso rotation by ~50%** - Increases **metabolic cost by ~12%** - Demonstrates that **arm swing actively damps rotational motion** of the trunk</a:t>
            </a:r>
          </a:p>
          <a:p>
            <a:r>
              <a:rPr lang="en-US" altLang="ko-KR" sz="2400" dirty="0"/>
              <a:t>torso, which accounts for ~40–50% of the total body mass, while both arms account for ~10% of the total body mass</a:t>
            </a:r>
          </a:p>
          <a:p>
            <a:endParaRPr lang="en-US" altLang="ko-KR" sz="2400" dirty="0"/>
          </a:p>
          <a:p>
            <a:endParaRPr lang="ko-KR" altLang="en-US" sz="2400" dirty="0"/>
          </a:p>
        </p:txBody>
      </p:sp>
    </p:spTree>
    <p:extLst>
      <p:ext uri="{BB962C8B-B14F-4D97-AF65-F5344CB8AC3E}">
        <p14:creationId xmlns:p14="http://schemas.microsoft.com/office/powerpoint/2010/main" val="3006437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965579A-C1B9-4117-995D-452CC52BEEF8}"/>
              </a:ext>
            </a:extLst>
          </p:cNvPr>
          <p:cNvSpPr>
            <a:spLocks noGrp="1"/>
          </p:cNvSpPr>
          <p:nvPr>
            <p:ph type="title"/>
          </p:nvPr>
        </p:nvSpPr>
        <p:spPr/>
        <p:txBody>
          <a:bodyPr>
            <a:normAutofit/>
          </a:bodyPr>
          <a:lstStyle/>
          <a:p>
            <a:r>
              <a:rPr lang="en-US" altLang="ko-KR" sz="3200" dirty="0"/>
              <a:t>Theme: Improving balance of visually impaired people</a:t>
            </a:r>
            <a:endParaRPr lang="ko-KR" altLang="en-US" sz="3200" dirty="0"/>
          </a:p>
        </p:txBody>
      </p:sp>
      <p:sp>
        <p:nvSpPr>
          <p:cNvPr id="3" name="내용 개체 틀 2">
            <a:extLst>
              <a:ext uri="{FF2B5EF4-FFF2-40B4-BE49-F238E27FC236}">
                <a16:creationId xmlns:a16="http://schemas.microsoft.com/office/drawing/2014/main" id="{A28A11E6-9B24-4163-951C-A589FAF8C734}"/>
              </a:ext>
            </a:extLst>
          </p:cNvPr>
          <p:cNvSpPr>
            <a:spLocks noGrp="1"/>
          </p:cNvSpPr>
          <p:nvPr>
            <p:ph idx="1"/>
          </p:nvPr>
        </p:nvSpPr>
        <p:spPr/>
        <p:txBody>
          <a:bodyPr/>
          <a:lstStyle/>
          <a:p>
            <a:r>
              <a:rPr lang="en-US" altLang="ko-KR" dirty="0"/>
              <a:t>Effect of selected balance exercises on the dynamic balance of children with visual impairments</a:t>
            </a:r>
          </a:p>
          <a:p>
            <a:r>
              <a:rPr lang="en-US" altLang="ko-KR" dirty="0"/>
              <a:t>Improved balance performance accompanied by structural plasticity in blind adults after training</a:t>
            </a:r>
          </a:p>
          <a:p>
            <a:r>
              <a:rPr lang="en-US" altLang="ko-KR" dirty="0"/>
              <a:t>Physical activity and sport practice to improve balance control of visually impaired individuals: a narrative review with future perspectives</a:t>
            </a:r>
            <a:endParaRPr lang="ko-KR" altLang="en-US" dirty="0"/>
          </a:p>
        </p:txBody>
      </p:sp>
    </p:spTree>
    <p:extLst>
      <p:ext uri="{BB962C8B-B14F-4D97-AF65-F5344CB8AC3E}">
        <p14:creationId xmlns:p14="http://schemas.microsoft.com/office/powerpoint/2010/main" val="14692844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D9F4E78-1E90-4871-9665-B9631303C1F0}"/>
              </a:ext>
            </a:extLst>
          </p:cNvPr>
          <p:cNvSpPr>
            <a:spLocks noGrp="1"/>
          </p:cNvSpPr>
          <p:nvPr>
            <p:ph type="title"/>
          </p:nvPr>
        </p:nvSpPr>
        <p:spPr/>
        <p:txBody>
          <a:bodyPr/>
          <a:lstStyle/>
          <a:p>
            <a:pPr algn="ctr"/>
            <a:r>
              <a:rPr lang="en-US" altLang="ko-KR" dirty="0"/>
              <a:t>Contents</a:t>
            </a:r>
            <a:endParaRPr lang="ko-KR" altLang="en-US" dirty="0"/>
          </a:p>
        </p:txBody>
      </p:sp>
      <p:sp>
        <p:nvSpPr>
          <p:cNvPr id="3" name="내용 개체 틀 2">
            <a:extLst>
              <a:ext uri="{FF2B5EF4-FFF2-40B4-BE49-F238E27FC236}">
                <a16:creationId xmlns:a16="http://schemas.microsoft.com/office/drawing/2014/main" id="{34524598-B7C6-411A-BCA0-34A4760F8C54}"/>
              </a:ext>
            </a:extLst>
          </p:cNvPr>
          <p:cNvSpPr>
            <a:spLocks noGrp="1"/>
          </p:cNvSpPr>
          <p:nvPr>
            <p:ph idx="1"/>
          </p:nvPr>
        </p:nvSpPr>
        <p:spPr/>
        <p:txBody>
          <a:bodyPr>
            <a:normAutofit/>
          </a:bodyPr>
          <a:lstStyle/>
          <a:p>
            <a:r>
              <a:rPr lang="en-US" altLang="ko-KR" sz="2000" dirty="0">
                <a:effectLst/>
              </a:rPr>
              <a:t>children with visual impairments following 8-week balance-training programs, with better dynamic balance scores noted after intervention</a:t>
            </a:r>
            <a:endParaRPr lang="en-US" altLang="ko-KR" sz="2000" dirty="0"/>
          </a:p>
          <a:p>
            <a:r>
              <a:rPr lang="en-US" altLang="ko-KR" sz="2000" dirty="0">
                <a:effectLst/>
              </a:rPr>
              <a:t>A study of blind adults (n=14) showed that </a:t>
            </a:r>
            <a:r>
              <a:rPr lang="en-US" altLang="ko-KR" sz="2000" b="1" dirty="0">
                <a:effectLst/>
              </a:rPr>
              <a:t>12 weeks of structured balance training led to significant improvements</a:t>
            </a:r>
            <a:r>
              <a:rPr lang="en-US" altLang="ko-KR" sz="2000" dirty="0">
                <a:effectLst/>
              </a:rPr>
              <a:t> in both static and dynamic balance, which were accompanied by detectable changes in brain structure related to motor and spatial processing. After training, their balance improvement was comparable to that in sighted adults following similar intervention</a:t>
            </a:r>
          </a:p>
          <a:p>
            <a:r>
              <a:rPr lang="en-US" altLang="ko-KR" sz="2000" dirty="0">
                <a:effectLst/>
              </a:rPr>
              <a:t>Systematic review findings indicate that </a:t>
            </a:r>
            <a:r>
              <a:rPr lang="en-US" altLang="ko-KR" sz="2000" b="1" dirty="0">
                <a:effectLst/>
              </a:rPr>
              <a:t>participation in sports and physical activity measurably improves balance control</a:t>
            </a:r>
            <a:r>
              <a:rPr lang="en-US" altLang="ko-KR" sz="2000" dirty="0">
                <a:effectLst/>
              </a:rPr>
              <a:t> among the visually impaired, compared to those who remain sedentary. The effect is present even though levels often do not reach those of fully sighted individuals</a:t>
            </a:r>
            <a:endParaRPr lang="en-US" altLang="ko-KR" sz="2000" dirty="0"/>
          </a:p>
          <a:p>
            <a:endParaRPr lang="en-US" altLang="ko-KR" sz="2000" dirty="0"/>
          </a:p>
          <a:p>
            <a:endParaRPr lang="ko-KR" altLang="en-US" sz="2000" dirty="0"/>
          </a:p>
        </p:txBody>
      </p:sp>
    </p:spTree>
    <p:extLst>
      <p:ext uri="{BB962C8B-B14F-4D97-AF65-F5344CB8AC3E}">
        <p14:creationId xmlns:p14="http://schemas.microsoft.com/office/powerpoint/2010/main" val="3132704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E319433-FEE9-474E-9AF6-83276732FACD}"/>
              </a:ext>
            </a:extLst>
          </p:cNvPr>
          <p:cNvSpPr>
            <a:spLocks noGrp="1"/>
          </p:cNvSpPr>
          <p:nvPr>
            <p:ph type="title"/>
          </p:nvPr>
        </p:nvSpPr>
        <p:spPr>
          <a:xfrm>
            <a:off x="838200" y="2673084"/>
            <a:ext cx="10515600" cy="1325563"/>
          </a:xfrm>
        </p:spPr>
        <p:txBody>
          <a:bodyPr/>
          <a:lstStyle/>
          <a:p>
            <a:pPr algn="ctr"/>
            <a:r>
              <a:rPr lang="en-US" altLang="ko-KR" dirty="0"/>
              <a:t>Website </a:t>
            </a:r>
            <a:endParaRPr lang="ko-KR" altLang="en-US" dirty="0"/>
          </a:p>
        </p:txBody>
      </p:sp>
    </p:spTree>
    <p:extLst>
      <p:ext uri="{BB962C8B-B14F-4D97-AF65-F5344CB8AC3E}">
        <p14:creationId xmlns:p14="http://schemas.microsoft.com/office/powerpoint/2010/main" val="356740684"/>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305</TotalTime>
  <Words>643</Words>
  <Application>Microsoft Office PowerPoint</Application>
  <PresentationFormat>와이드스크린</PresentationFormat>
  <Paragraphs>51</Paragraphs>
  <Slides>18</Slides>
  <Notes>0</Notes>
  <HiddenSlides>0</HiddenSlides>
  <MMClips>1</MMClips>
  <ScaleCrop>false</ScaleCrop>
  <HeadingPairs>
    <vt:vector size="6" baseType="variant">
      <vt:variant>
        <vt:lpstr>사용한 글꼴</vt:lpstr>
      </vt:variant>
      <vt:variant>
        <vt:i4>2</vt:i4>
      </vt:variant>
      <vt:variant>
        <vt:lpstr>테마</vt:lpstr>
      </vt:variant>
      <vt:variant>
        <vt:i4>1</vt:i4>
      </vt:variant>
      <vt:variant>
        <vt:lpstr>슬라이드 제목</vt:lpstr>
      </vt:variant>
      <vt:variant>
        <vt:i4>18</vt:i4>
      </vt:variant>
    </vt:vector>
  </HeadingPairs>
  <TitlesOfParts>
    <vt:vector size="21" baseType="lpstr">
      <vt:lpstr>맑은 고딕</vt:lpstr>
      <vt:lpstr>Arial</vt:lpstr>
      <vt:lpstr>Office 테마</vt:lpstr>
      <vt:lpstr>Progress Check</vt:lpstr>
      <vt:lpstr>논문정리</vt:lpstr>
      <vt:lpstr>Theme: The blind suffer from imbalance</vt:lpstr>
      <vt:lpstr>Contents</vt:lpstr>
      <vt:lpstr>Theme: Importance of arm movements</vt:lpstr>
      <vt:lpstr>Contents</vt:lpstr>
      <vt:lpstr>Theme: Improving balance of visually impaired people</vt:lpstr>
      <vt:lpstr>Contents</vt:lpstr>
      <vt:lpstr>Website </vt:lpstr>
      <vt:lpstr>Signup</vt:lpstr>
      <vt:lpstr>Checkin</vt:lpstr>
      <vt:lpstr>Database</vt:lpstr>
      <vt:lpstr>Openpose</vt:lpstr>
      <vt:lpstr>Data Collection for Research</vt:lpstr>
      <vt:lpstr>Reference</vt:lpstr>
      <vt:lpstr>See for yourself</vt:lpstr>
      <vt:lpstr>Output</vt:lpstr>
      <vt:lpstr>Data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 Check</dc:title>
  <dc:creator>동재 고</dc:creator>
  <cp:lastModifiedBy>동재 고</cp:lastModifiedBy>
  <cp:revision>5</cp:revision>
  <dcterms:created xsi:type="dcterms:W3CDTF">2025-07-23T13:59:33Z</dcterms:created>
  <dcterms:modified xsi:type="dcterms:W3CDTF">2025-07-30T09:43:33Z</dcterms:modified>
</cp:coreProperties>
</file>

<file path=docProps/thumbnail.jpeg>
</file>